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83"/>
  </p:notesMasterIdLst>
  <p:sldIdLst>
    <p:sldId id="256" r:id="rId3"/>
    <p:sldId id="272" r:id="rId4"/>
    <p:sldId id="363" r:id="rId5"/>
    <p:sldId id="301" r:id="rId6"/>
    <p:sldId id="302" r:id="rId7"/>
    <p:sldId id="303" r:id="rId8"/>
    <p:sldId id="304" r:id="rId9"/>
    <p:sldId id="364" r:id="rId10"/>
    <p:sldId id="305" r:id="rId11"/>
    <p:sldId id="365" r:id="rId12"/>
    <p:sldId id="366" r:id="rId13"/>
    <p:sldId id="367" r:id="rId14"/>
    <p:sldId id="368" r:id="rId15"/>
    <p:sldId id="369" r:id="rId16"/>
    <p:sldId id="371" r:id="rId17"/>
    <p:sldId id="370" r:id="rId18"/>
    <p:sldId id="372" r:id="rId19"/>
    <p:sldId id="373" r:id="rId20"/>
    <p:sldId id="374" r:id="rId21"/>
    <p:sldId id="306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07" r:id="rId31"/>
    <p:sldId id="383" r:id="rId32"/>
    <p:sldId id="308" r:id="rId33"/>
    <p:sldId id="309" r:id="rId34"/>
    <p:sldId id="310" r:id="rId35"/>
    <p:sldId id="384" r:id="rId36"/>
    <p:sldId id="385" r:id="rId37"/>
    <p:sldId id="386" r:id="rId38"/>
    <p:sldId id="387" r:id="rId39"/>
    <p:sldId id="313" r:id="rId40"/>
    <p:sldId id="388" r:id="rId41"/>
    <p:sldId id="389" r:id="rId42"/>
    <p:sldId id="320" r:id="rId43"/>
    <p:sldId id="321" r:id="rId44"/>
    <p:sldId id="390" r:id="rId45"/>
    <p:sldId id="391" r:id="rId46"/>
    <p:sldId id="342" r:id="rId47"/>
    <p:sldId id="338" r:id="rId48"/>
    <p:sldId id="339" r:id="rId49"/>
    <p:sldId id="340" r:id="rId50"/>
    <p:sldId id="392" r:id="rId51"/>
    <p:sldId id="393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94" r:id="rId62"/>
    <p:sldId id="332" r:id="rId63"/>
    <p:sldId id="333" r:id="rId64"/>
    <p:sldId id="334" r:id="rId65"/>
    <p:sldId id="335" r:id="rId66"/>
    <p:sldId id="336" r:id="rId67"/>
    <p:sldId id="345" r:id="rId68"/>
    <p:sldId id="346" r:id="rId69"/>
    <p:sldId id="348" r:id="rId70"/>
    <p:sldId id="349" r:id="rId71"/>
    <p:sldId id="350" r:id="rId72"/>
    <p:sldId id="355" r:id="rId73"/>
    <p:sldId id="356" r:id="rId74"/>
    <p:sldId id="353" r:id="rId75"/>
    <p:sldId id="354" r:id="rId76"/>
    <p:sldId id="357" r:id="rId77"/>
    <p:sldId id="358" r:id="rId78"/>
    <p:sldId id="359" r:id="rId79"/>
    <p:sldId id="361" r:id="rId80"/>
    <p:sldId id="300" r:id="rId81"/>
    <p:sldId id="362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>
      <p:cViewPr varScale="1">
        <p:scale>
          <a:sx n="103" d="100"/>
          <a:sy n="103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8F49C0-D317-0AEC-62C0-F0353F444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E9978E-B6C4-FAE9-1ED6-A3EF2263AC22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8DFAB6-A7EB-18A8-CC43-0CA485D5956E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)&#50640;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13</a:t>
            </a:r>
            <a:r>
              <a:rPr lang="ko-KR" altLang="en-US" dirty="0"/>
              <a:t>장 다층 </a:t>
            </a:r>
            <a:r>
              <a:rPr lang="ko-KR" altLang="en-US" dirty="0" err="1"/>
              <a:t>퍼셉트론</a:t>
            </a:r>
            <a:r>
              <a:rPr lang="en-US" altLang="ko-KR"/>
              <a:t>(MLP)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FC83A-DEF1-2654-0442-A09E8FAB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계단 함수</a:t>
            </a:r>
            <a:r>
              <a:rPr lang="en-US" altLang="ko-KR" dirty="0"/>
              <a:t>(step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0209-B921-6137-23E0-CF0985A82C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계단 함수는 입력 신호의 총합이 </a:t>
            </a:r>
            <a:r>
              <a:rPr lang="en-US" altLang="ko-KR" dirty="0"/>
              <a:t>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출력하고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출력하는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DC9AD-3EC6-CF9A-6758-F44155B7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95525"/>
            <a:ext cx="3143250" cy="1133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25D503-F297-5F51-B08B-884815F9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3717032"/>
            <a:ext cx="3532237" cy="26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FC83A-DEF1-2654-0442-A09E8FAB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  <a:r>
              <a:rPr lang="en-US" altLang="ko-KR" dirty="0"/>
              <a:t>(sigmoid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0209-B921-6137-23E0-CF0985A82C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년대부터 </a:t>
            </a:r>
            <a:r>
              <a:rPr lang="ko-KR" altLang="en-US" dirty="0" err="1"/>
              <a:t>사용돼온</a:t>
            </a:r>
            <a:r>
              <a:rPr lang="ko-KR" altLang="en-US" dirty="0"/>
              <a:t> 전통적인 활성화 함수이다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시그모이드는</a:t>
            </a:r>
            <a:r>
              <a:rPr lang="ko-KR" altLang="en-US" dirty="0"/>
              <a:t> 다음과 같이 </a:t>
            </a:r>
            <a:r>
              <a:rPr lang="en-US" altLang="ko-KR" dirty="0"/>
              <a:t>S</a:t>
            </a:r>
            <a:r>
              <a:rPr lang="ko-KR" altLang="en-US" dirty="0"/>
              <a:t>자와 같은 형태를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FA8B-CAED-7D4B-FE93-868F8AE1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348880"/>
            <a:ext cx="2381250" cy="962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B84BF6-F9AA-304B-734F-A62C3A4F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848100"/>
            <a:ext cx="3278989" cy="24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8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FC83A-DEF1-2654-0442-A09E8FAB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en-US" altLang="ko-KR" dirty="0" err="1"/>
              <a:t>Rectifed</a:t>
            </a:r>
            <a:r>
              <a:rPr lang="en-US" altLang="ko-KR" dirty="0"/>
              <a:t> Linear Unit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0209-B921-6137-23E0-CF0985A82C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입력이 </a:t>
            </a:r>
            <a:r>
              <a:rPr lang="en-US" altLang="ko-KR" dirty="0"/>
              <a:t>0</a:t>
            </a:r>
            <a:r>
              <a:rPr lang="ko-KR" altLang="en-US" dirty="0"/>
              <a:t>을 넘으면 그대로 출력하고</a:t>
            </a:r>
            <a:r>
              <a:rPr lang="en-US" altLang="ko-KR" dirty="0"/>
              <a:t>, </a:t>
            </a:r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보다 적으면 출력은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3B133-F5D7-DBB0-6A25-EBC1B6C0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76872"/>
            <a:ext cx="290512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14DB02-9760-133C-79B4-99C78C9C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763492"/>
            <a:ext cx="3483749" cy="27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FC83A-DEF1-2654-0442-A09E8FAB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하이퍼볼릭</a:t>
            </a:r>
            <a:r>
              <a:rPr lang="ko-KR" altLang="en-US" dirty="0"/>
              <a:t> 탄젠트 함수</a:t>
            </a:r>
            <a:r>
              <a:rPr lang="en-US" altLang="ko-KR" dirty="0"/>
              <a:t>(tanh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0209-B921-6137-23E0-CF0985A82C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tanh() </a:t>
            </a:r>
            <a:r>
              <a:rPr lang="ko-KR" altLang="en-US" dirty="0"/>
              <a:t>함수는 </a:t>
            </a:r>
            <a:r>
              <a:rPr lang="ko-KR" altLang="en-US" dirty="0" err="1"/>
              <a:t>넘파이에서</a:t>
            </a:r>
            <a:r>
              <a:rPr lang="ko-KR" altLang="en-US" dirty="0"/>
              <a:t> 제공하고 있다</a:t>
            </a:r>
            <a:r>
              <a:rPr lang="en-US" altLang="ko-KR" dirty="0"/>
              <a:t>. </a:t>
            </a:r>
            <a:r>
              <a:rPr lang="ko-KR" altLang="en-US" dirty="0"/>
              <a:t>출력이 </a:t>
            </a:r>
            <a:r>
              <a:rPr lang="en-US" altLang="ko-KR" dirty="0"/>
              <a:t>–1</a:t>
            </a:r>
            <a:r>
              <a:rPr lang="ko-KR" altLang="en-US" dirty="0"/>
              <a:t>에서 </a:t>
            </a:r>
            <a:r>
              <a:rPr lang="en-US" altLang="ko-KR" dirty="0"/>
              <a:t>+1</a:t>
            </a:r>
            <a:r>
              <a:rPr lang="ko-KR" altLang="en-US" dirty="0"/>
              <a:t>까지라는 점이 특이하다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EBF9F1-143E-7290-6A52-BFDEFCCE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276872"/>
            <a:ext cx="3990975" cy="1038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CEF0D-7440-F318-38ED-29802201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03" y="3730322"/>
            <a:ext cx="3541439" cy="26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557F-594B-197E-7D00-6DCFEAF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순방향</a:t>
            </a:r>
            <a:r>
              <a:rPr lang="en-US" altLang="ko-KR" dirty="0"/>
              <a:t> </a:t>
            </a:r>
            <a:r>
              <a:rPr lang="ko-KR" altLang="en-US" dirty="0"/>
              <a:t>패스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8C189-037A-66CC-19EC-CBA449A615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순방향 </a:t>
            </a:r>
            <a:r>
              <a:rPr lang="ko-KR" altLang="en-US" dirty="0" err="1"/>
              <a:t>패스란</a:t>
            </a:r>
            <a:r>
              <a:rPr lang="ko-KR" altLang="en-US" dirty="0"/>
              <a:t> 입력 신호가 </a:t>
            </a:r>
            <a:r>
              <a:rPr lang="ko-KR" altLang="en-US" dirty="0" err="1"/>
              <a:t>입력층</a:t>
            </a:r>
            <a:r>
              <a:rPr lang="ko-KR" altLang="en-US" dirty="0"/>
              <a:t> 유닛에 가해지고 이들 입력 신호가 은닉층을 통하여 출력층으로 전파되는 과정을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5EEF3-75C0-5CBE-8E31-910EFC7E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86257"/>
            <a:ext cx="6156176" cy="34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557F-594B-197E-7D00-6DCFEAF7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순방향</a:t>
            </a:r>
            <a:r>
              <a:rPr lang="en-US" altLang="ko-KR" dirty="0"/>
              <a:t> </a:t>
            </a:r>
            <a:r>
              <a:rPr lang="ko-KR" altLang="en-US" dirty="0"/>
              <a:t>패스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5EEF3-75C0-5CBE-8E31-910EFC7E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6156176" cy="3409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10E5A5-2A7B-41A9-6126-6C83F240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573" y="4800600"/>
            <a:ext cx="40195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7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A1371-4F7B-4E4A-CDAE-8AE61857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AC3E44-F669-9142-0838-81C2ED0841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22473"/>
            <a:ext cx="8153400" cy="3451254"/>
          </a:xfrm>
        </p:spPr>
      </p:pic>
    </p:spTree>
    <p:extLst>
      <p:ext uri="{BB962C8B-B14F-4D97-AF65-F5344CB8AC3E}">
        <p14:creationId xmlns:p14="http://schemas.microsoft.com/office/powerpoint/2010/main" val="86961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A1371-4F7B-4E4A-CDAE-8AE61857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사용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E476DE-1241-F36E-3459-ED5C11CC084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55776" y="1628800"/>
            <a:ext cx="3067050" cy="24384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A03FAB-A980-A515-B64E-4B7E24CC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33" y="4067200"/>
            <a:ext cx="5539333" cy="2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30934-7094-E874-8816-3FA1A178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DB573-48E5-867F-56AC-AD89A98B9D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출력값이</a:t>
            </a:r>
            <a:r>
              <a:rPr lang="ko-KR" altLang="en-US" dirty="0"/>
              <a:t> 올바르지 않을 때 어떻게 가중치를 변경하여야 할까</a:t>
            </a:r>
            <a:r>
              <a:rPr lang="en-US" altLang="ko-KR" dirty="0"/>
              <a:t>? </a:t>
            </a:r>
            <a:r>
              <a:rPr lang="ko-KR" altLang="en-US" dirty="0"/>
              <a:t>신경망에서 학습을 시킬 때는 실제 출력과 원하는 출력 사이의 오차를 이용한다</a:t>
            </a:r>
            <a:r>
              <a:rPr lang="en-US" altLang="ko-KR" dirty="0"/>
              <a:t>. </a:t>
            </a:r>
            <a:r>
              <a:rPr lang="ko-KR" altLang="en-US" dirty="0"/>
              <a:t>오차를 줄이는 방향으로 가중치를 변경하는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58123-F3DD-D1A7-5F27-AD67B13E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96" y="2895593"/>
            <a:ext cx="6444208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3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75295-A446-93E9-C502-3E5F0DCB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D5B66-5EFE-B562-E03B-4FF63B775D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신경망에서도 학습의 정도를 나타내는 지표가 있어야 한다</a:t>
            </a:r>
            <a:r>
              <a:rPr lang="en-US" altLang="ko-KR" dirty="0"/>
              <a:t>. </a:t>
            </a:r>
            <a:r>
              <a:rPr lang="ko-KR" altLang="en-US" dirty="0"/>
              <a:t>이것을 손실 함수</a:t>
            </a:r>
            <a:r>
              <a:rPr lang="en-US" altLang="ko-KR" dirty="0"/>
              <a:t>(loss function)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정답과 신경망의 출력 사이의 오차가 손실 함수의 값이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76B9D-B459-AD8C-0A17-48BD24BA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10" y="2722067"/>
            <a:ext cx="7172362" cy="25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작동 원리를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학습 알고리즘을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라이브러리로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전체 오차는 목표 </a:t>
            </a:r>
            <a:r>
              <a:rPr lang="ko-KR" altLang="en-US" dirty="0" err="1"/>
              <a:t>출력값에서</a:t>
            </a:r>
            <a:r>
              <a:rPr lang="ko-KR" altLang="en-US" dirty="0"/>
              <a:t> 실제 </a:t>
            </a:r>
            <a:r>
              <a:rPr lang="ko-KR" altLang="en-US" dirty="0" err="1"/>
              <a:t>출력값을</a:t>
            </a:r>
            <a:r>
              <a:rPr lang="ko-KR" altLang="en-US" dirty="0"/>
              <a:t> 빼서 제곱한 값을 모든 출력 노드에 대하여 합한 값이다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67575"/>
            <a:ext cx="6110836" cy="251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549649"/>
            <a:ext cx="41433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9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4F0D5-B097-2FA0-1D1C-CD4EF89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계산의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F5E0-6889-3A34-225F-67F059F371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예를 들어서 </a:t>
            </a:r>
            <a:r>
              <a:rPr lang="en-US" altLang="ko-KR" dirty="0"/>
              <a:t>MNIST </a:t>
            </a:r>
            <a:r>
              <a:rPr lang="ko-KR" altLang="en-US" dirty="0"/>
              <a:t>필기체 숫자를 인식하기 위하여 다음과 같이 </a:t>
            </a:r>
            <a:r>
              <a:rPr lang="en-US" altLang="ko-KR" dirty="0"/>
              <a:t>MLP</a:t>
            </a:r>
            <a:r>
              <a:rPr lang="ko-KR" altLang="en-US" dirty="0"/>
              <a:t>를 구성하였다고 하자</a:t>
            </a:r>
            <a:r>
              <a:rPr lang="en-US" altLang="ko-KR" dirty="0"/>
              <a:t>. </a:t>
            </a:r>
            <a:r>
              <a:rPr lang="ko-KR" altLang="en-US" dirty="0"/>
              <a:t>필기체 숫자는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까지로 인식될 수 있으므로 </a:t>
            </a:r>
            <a:r>
              <a:rPr lang="ko-KR" altLang="en-US" dirty="0" err="1"/>
              <a:t>출력층</a:t>
            </a:r>
            <a:r>
              <a:rPr lang="ko-KR" altLang="en-US" dirty="0"/>
              <a:t> 유닛은 </a:t>
            </a:r>
            <a:r>
              <a:rPr lang="en-US" altLang="ko-KR" dirty="0"/>
              <a:t>10</a:t>
            </a:r>
            <a:r>
              <a:rPr lang="ko-KR" altLang="en-US" dirty="0"/>
              <a:t>개가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5C7C3-21C9-C3E8-1007-A4584EC8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96952"/>
            <a:ext cx="5089376" cy="28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4F0D5-B097-2FA0-1D1C-CD4EF89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계산의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F5E0-6889-3A34-225F-67F059F371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예를 들어서 </a:t>
            </a:r>
            <a:r>
              <a:rPr lang="en-US" altLang="ko-KR" dirty="0"/>
              <a:t>MNIST </a:t>
            </a:r>
            <a:r>
              <a:rPr lang="ko-KR" altLang="en-US" dirty="0"/>
              <a:t>필기체 숫자를 인식하기 위하여 다음과 같이 </a:t>
            </a:r>
            <a:r>
              <a:rPr lang="en-US" altLang="ko-KR" dirty="0"/>
              <a:t>MLP</a:t>
            </a:r>
            <a:r>
              <a:rPr lang="ko-KR" altLang="en-US" dirty="0"/>
              <a:t>를 구성하였다고 하자</a:t>
            </a:r>
            <a:r>
              <a:rPr lang="en-US" altLang="ko-KR" dirty="0"/>
              <a:t>. </a:t>
            </a:r>
            <a:r>
              <a:rPr lang="ko-KR" altLang="en-US" dirty="0"/>
              <a:t>필기체 숫자는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까지로 인식될 수 있으므로 </a:t>
            </a:r>
            <a:r>
              <a:rPr lang="ko-KR" altLang="en-US" dirty="0" err="1"/>
              <a:t>출력층</a:t>
            </a:r>
            <a:r>
              <a:rPr lang="ko-KR" altLang="en-US" dirty="0"/>
              <a:t> 유닛은 </a:t>
            </a:r>
            <a:r>
              <a:rPr lang="en-US" altLang="ko-KR" dirty="0"/>
              <a:t>10</a:t>
            </a:r>
            <a:r>
              <a:rPr lang="ko-KR" altLang="en-US" dirty="0"/>
              <a:t>개가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FC283-4685-1D76-48D6-7A78F0D42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780928"/>
            <a:ext cx="8191302" cy="31683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0.8, 0.1, 0.0, 0.0, 0.0, 0.1,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target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1.0, 0.0, 0.0, 0.0, 0.0, 0.0,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MSE(target, y):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0.5 * 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((y-target)**2)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0.029999999999999992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([ 0.9, 0.0, 0.1, 0.0, 0.0, 0.0, 0.0, 0.0, 0.0, 0.0 ] 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0.81</a:t>
            </a:r>
          </a:p>
        </p:txBody>
      </p:sp>
    </p:spTree>
    <p:extLst>
      <p:ext uri="{BB962C8B-B14F-4D97-AF65-F5344CB8AC3E}">
        <p14:creationId xmlns:p14="http://schemas.microsoft.com/office/powerpoint/2010/main" val="42815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38268-A4CE-3C58-1DE7-8B0432CA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역방향 패스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1ECC1-9DD6-6789-88FB-7B24990375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역방향 패스에서는 전단계에서 계산된 오차를 이용하여서 가중치를 변경하는 과정이다</a:t>
            </a:r>
            <a:r>
              <a:rPr lang="en-US" altLang="ko-KR" dirty="0"/>
              <a:t>. </a:t>
            </a:r>
            <a:r>
              <a:rPr lang="ko-KR" altLang="en-US" dirty="0"/>
              <a:t>여기에서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알고리즘이 사용된다</a:t>
            </a:r>
            <a:r>
              <a:rPr lang="en-US" altLang="ko-KR" dirty="0"/>
              <a:t>.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알고리즘은 손실 함수 값을 줄이는 문제를 최적화 문제</a:t>
            </a:r>
            <a:r>
              <a:rPr lang="en-US" altLang="ko-KR" dirty="0"/>
              <a:t>(optimization)</a:t>
            </a:r>
            <a:r>
              <a:rPr lang="ko-KR" altLang="en-US" dirty="0"/>
              <a:t>로 접근한다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C37518-FE7A-F1CE-2537-DE3F1C8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06" y="2996952"/>
            <a:ext cx="6391283" cy="32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597B7-793E-B86B-37E8-4802C7E1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가중치를 조절하는 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6855B1-F6B4-A3E7-C98B-CF807EE256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2744" y="1988840"/>
            <a:ext cx="7218511" cy="3926181"/>
          </a:xfrm>
        </p:spPr>
      </p:pic>
    </p:spTree>
    <p:extLst>
      <p:ext uri="{BB962C8B-B14F-4D97-AF65-F5344CB8AC3E}">
        <p14:creationId xmlns:p14="http://schemas.microsoft.com/office/powerpoint/2010/main" val="3524129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597B7-793E-B86B-37E8-4802C7E1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가중치를 조절하는 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688AB-FEF3-1F72-EBB4-51D2B75876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가중치를 증가시켰을 때 오차가 감소한다</a:t>
            </a:r>
            <a:r>
              <a:rPr lang="en-US" altLang="ko-KR" dirty="0"/>
              <a:t>. → </a:t>
            </a:r>
            <a:r>
              <a:rPr lang="ko-KR" altLang="en-US" dirty="0"/>
              <a:t>가중치를 증가시키면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가중치를 증가시켰을 때 오차가 증가한다</a:t>
            </a:r>
            <a:r>
              <a:rPr lang="en-US" altLang="ko-KR" dirty="0"/>
              <a:t>. → </a:t>
            </a:r>
            <a:r>
              <a:rPr lang="ko-KR" altLang="en-US" dirty="0"/>
              <a:t>가중치를 감소시키면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실제로 가중치를 증가시키거나 감소시켜서 신경망의 출력을 계산하고 이것을 정답과 비교하여 오차를 다시 계산할 수도 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하지만 이 방법은 각 가중치를 변경할 때마다 신경망의 출력을 다시 계산하여야 해서 상당한 시간이 소요된다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좀 더 좋은 방법은 없을까</a:t>
            </a:r>
            <a:r>
              <a:rPr lang="en-US" altLang="ko-KR" sz="1800" b="0" i="0" u="none" strike="noStrike" baseline="0" dirty="0">
                <a:latin typeface="YDVYMjOStd12"/>
              </a:rPr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047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3D562-E1C9-8D46-66D7-23D3ADD5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C8B1F-0F6A-1244-A399-3AF3F21CCD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신경망 학습 문제를 최적화 문제</a:t>
            </a:r>
            <a:r>
              <a:rPr lang="en-US" altLang="ko-KR" dirty="0"/>
              <a:t>(optimization)</a:t>
            </a:r>
            <a:r>
              <a:rPr lang="ko-KR" altLang="en-US" dirty="0"/>
              <a:t>로 접근한다</a:t>
            </a:r>
            <a:r>
              <a:rPr lang="en-US" altLang="ko-KR" dirty="0"/>
              <a:t>. </a:t>
            </a:r>
            <a:r>
              <a:rPr lang="ko-KR" altLang="en-US" dirty="0"/>
              <a:t>최적화 </a:t>
            </a:r>
            <a:r>
              <a:rPr lang="ko-KR" altLang="en-US" dirty="0" err="1"/>
              <a:t>문제란어떤</a:t>
            </a:r>
            <a:r>
              <a:rPr lang="ko-KR" altLang="en-US" dirty="0"/>
              <a:t> 함수를 최소로 만들거나 최대로 만드는 값을 찾는 문제이다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 err="1"/>
              <a:t>argmin</a:t>
            </a:r>
            <a:r>
              <a:rPr lang="ko-KR" altLang="en-US" dirty="0"/>
              <a:t>은 </a:t>
            </a:r>
            <a:r>
              <a:rPr lang="en-US" altLang="ko-KR" dirty="0"/>
              <a:t>E(W)</a:t>
            </a:r>
            <a:r>
              <a:rPr lang="ko-KR" altLang="en-US" dirty="0"/>
              <a:t>를 최소로 만드는 </a:t>
            </a:r>
            <a:r>
              <a:rPr lang="en-US" altLang="ko-KR" dirty="0"/>
              <a:t>W</a:t>
            </a:r>
            <a:r>
              <a:rPr lang="ko-KR" altLang="en-US" dirty="0"/>
              <a:t>를 찾는다는 의미이다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01268-23E2-A64D-7640-4DE5578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51533"/>
            <a:ext cx="280035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622CA1-B05F-7A41-9C29-A119DCF8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70" y="4171379"/>
            <a:ext cx="6142459" cy="24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82EB3-95E9-B26B-5CE1-3F21D613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0E32C-7262-27B3-3045-A6161F83D6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경사강하법은 함수의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미분값</a:t>
            </a:r>
            <a:r>
              <a:rPr lang="en-US" altLang="ko-KR" dirty="0"/>
              <a:t>(</a:t>
            </a:r>
            <a:r>
              <a:rPr lang="ko-KR" altLang="en-US" dirty="0" err="1"/>
              <a:t>그래디언트</a:t>
            </a:r>
            <a:r>
              <a:rPr lang="en-US" altLang="ko-KR" dirty="0"/>
              <a:t>)</a:t>
            </a:r>
            <a:r>
              <a:rPr lang="ko-KR" altLang="en-US" dirty="0"/>
              <a:t>을 사용하는 반복적인 최적화 알고리즘이다</a:t>
            </a:r>
            <a:r>
              <a:rPr lang="en-US" altLang="ko-KR" dirty="0"/>
              <a:t>. </a:t>
            </a:r>
            <a:r>
              <a:rPr lang="ko-KR" altLang="en-US" dirty="0"/>
              <a:t>미분은 다음과 같이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F5931F-55DA-50A4-2C2F-A97F6657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564904"/>
            <a:ext cx="5381798" cy="30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85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C545-9D11-8EEB-2D1E-95DD25D2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미분값을</a:t>
            </a:r>
            <a:r>
              <a:rPr lang="ko-KR" altLang="en-US" dirty="0"/>
              <a:t> 어떻게 이용할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64B34-2496-4FE2-0A72-E5060B4D75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당연히 </a:t>
            </a:r>
            <a:r>
              <a:rPr lang="ko-KR" altLang="en-US" dirty="0" err="1"/>
              <a:t>미분값이</a:t>
            </a:r>
            <a:r>
              <a:rPr lang="ko-KR" altLang="en-US" dirty="0"/>
              <a:t> 음수이면 가중치는 증가시켜야 하고 반대로 </a:t>
            </a:r>
            <a:r>
              <a:rPr lang="ko-KR" altLang="en-US" dirty="0" err="1"/>
              <a:t>미분값이</a:t>
            </a:r>
            <a:r>
              <a:rPr lang="ko-KR" altLang="en-US" dirty="0"/>
              <a:t> 양수이면 가중치는 감소시켜야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손실 함수를 감소시키려면 </a:t>
            </a:r>
            <a:r>
              <a:rPr lang="ko-KR" altLang="en-US" dirty="0" err="1"/>
              <a:t>미분값</a:t>
            </a:r>
            <a:r>
              <a:rPr lang="ko-KR" altLang="en-US" dirty="0"/>
              <a:t> 부호와 반대 방향으로 가중치를 변경해야 한다</a:t>
            </a:r>
            <a:r>
              <a:rPr lang="en-US" altLang="ko-KR" dirty="0"/>
              <a:t>. </a:t>
            </a:r>
            <a:r>
              <a:rPr lang="ko-KR" altLang="en-US" dirty="0"/>
              <a:t>청개구리처럼 반대로 가야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7996E-1C29-B3F8-61D9-DE0F6E88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96952"/>
            <a:ext cx="5400600" cy="20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3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위치에서 함수의 </a:t>
            </a:r>
            <a:r>
              <a:rPr lang="ko-KR" altLang="en-US" dirty="0" err="1"/>
              <a:t>그래디언트값을</a:t>
            </a:r>
            <a:r>
              <a:rPr lang="ko-KR" altLang="en-US" dirty="0"/>
              <a:t> 계산한 후에 </a:t>
            </a:r>
            <a:r>
              <a:rPr lang="ko-KR" altLang="en-US" dirty="0" err="1"/>
              <a:t>그래디언트의</a:t>
            </a:r>
            <a:r>
              <a:rPr lang="ko-KR" altLang="en-US" dirty="0"/>
              <a:t> 반대 방향으로 움직이는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092280" cy="31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FA00F-62B0-5D0C-CBF6-FEF940E5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47571-B1E0-C023-C957-88060DB3A5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en-US" altLang="ko-KR" dirty="0"/>
              <a:t>XOR </a:t>
            </a:r>
            <a:r>
              <a:rPr lang="ko-KR" altLang="en-US" dirty="0"/>
              <a:t>연산도 올바르게 학습할 수 없었다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퍼셉트론의</a:t>
            </a:r>
            <a:r>
              <a:rPr lang="ko-KR" altLang="en-US" dirty="0"/>
              <a:t> 구조가 너무 간단하였다는 데 있다</a:t>
            </a:r>
            <a:r>
              <a:rPr lang="en-US" altLang="ko-KR" dirty="0"/>
              <a:t>. </a:t>
            </a:r>
            <a:r>
              <a:rPr lang="ko-KR" altLang="en-US" dirty="0"/>
              <a:t>인간의 두뇌에는 약 </a:t>
            </a:r>
            <a:r>
              <a:rPr lang="en-US" altLang="ko-KR" dirty="0"/>
              <a:t>1000</a:t>
            </a:r>
            <a:r>
              <a:rPr lang="ko-KR" altLang="en-US" dirty="0" err="1"/>
              <a:t>억개</a:t>
            </a:r>
            <a:r>
              <a:rPr lang="ko-KR" altLang="en-US" dirty="0"/>
              <a:t> 뉴런들이 서로 협동하여 복잡한 인지 문제들을 해결한다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퍼셉트론에서는</a:t>
            </a:r>
            <a:r>
              <a:rPr lang="ko-KR" altLang="en-US" dirty="0"/>
              <a:t> 단 하나의 뉴런 만을 사용하고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7E3800-B798-ADAD-AF52-995D340D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425559"/>
            <a:ext cx="580689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EE888-6DF3-EE43-FA86-9DF8AE7D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95F50-AC64-AF3F-CAD2-3335030D1C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함수가 신경망처럼 다중 변수 함수일 때</a:t>
            </a:r>
            <a:r>
              <a:rPr lang="en-US" altLang="ko-KR" dirty="0"/>
              <a:t>, 1</a:t>
            </a:r>
            <a:r>
              <a:rPr lang="ko-KR" altLang="en-US" dirty="0"/>
              <a:t>차 </a:t>
            </a:r>
            <a:r>
              <a:rPr lang="ko-KR" altLang="en-US" dirty="0" err="1"/>
              <a:t>미분값은</a:t>
            </a:r>
            <a:r>
              <a:rPr lang="ko-KR" altLang="en-US" dirty="0"/>
              <a:t> 벡터가 되는데 이것을 </a:t>
            </a:r>
            <a:r>
              <a:rPr lang="ko-KR" altLang="en-US" dirty="0" err="1"/>
              <a:t>그래디언트</a:t>
            </a:r>
            <a:r>
              <a:rPr lang="en-US" altLang="ko-KR" dirty="0"/>
              <a:t>(gradient)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3CB62-515B-2BCB-622C-2E72D0D4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348880"/>
            <a:ext cx="4267200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85B246-2B55-CD01-C4A0-3189114F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44" y="3776212"/>
            <a:ext cx="7266112" cy="23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경사하강법의 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endParaRPr lang="en-US" altLang="ko-KR" dirty="0"/>
          </a:p>
          <a:p>
            <a:r>
              <a:rPr lang="ko-KR" altLang="en-US" dirty="0" err="1"/>
              <a:t>그래디언트</a:t>
            </a:r>
            <a:r>
              <a:rPr lang="en-US" altLang="ko-KR" dirty="0"/>
              <a:t>: y' = 2x-6</a:t>
            </a:r>
          </a:p>
          <a:p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71" y="1484784"/>
            <a:ext cx="2333625" cy="54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B8E8E6-69F8-73C1-BF9B-CF93847B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780928"/>
            <a:ext cx="6105301" cy="35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1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4"/>
            <a:ext cx="8191302" cy="44865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10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precision = 0.00001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 = 100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손실 함수를 </a:t>
            </a:r>
            <a:r>
              <a:rPr lang="ko-KR" altLang="en-US" sz="1600" kern="0" dirty="0" err="1">
                <a:latin typeface="Trebuchet MS" pitchFamily="34" charset="0"/>
              </a:rPr>
              <a:t>람다식으로</a:t>
            </a:r>
            <a:r>
              <a:rPr lang="ko-KR" altLang="en-US" sz="1600" kern="0" dirty="0">
                <a:latin typeface="Trebuchet MS" pitchFamily="34" charset="0"/>
              </a:rPr>
              <a:t>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 = lambda x: (x-3)**2 + 10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그래디언트를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람다식으로</a:t>
            </a:r>
            <a:r>
              <a:rPr lang="ko-KR" altLang="en-US" sz="1600" kern="0" dirty="0">
                <a:latin typeface="Trebuchet MS" pitchFamily="34" charset="0"/>
              </a:rPr>
              <a:t>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손실 함수의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 </a:t>
            </a:r>
            <a:r>
              <a:rPr lang="ko-KR" altLang="en-US" sz="1600" kern="0" dirty="0" err="1">
                <a:latin typeface="Trebuchet MS" pitchFamily="34" charset="0"/>
              </a:rPr>
              <a:t>미분값이다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gradient = lambda x: 2*x-6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강하법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</a:t>
            </a: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x = x - 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* gradient(x)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print("</a:t>
            </a: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(", x, ")=", </a:t>
            </a: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(x))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", x)</a:t>
            </a:r>
          </a:p>
        </p:txBody>
      </p:sp>
    </p:spTree>
    <p:extLst>
      <p:ext uri="{BB962C8B-B14F-4D97-AF65-F5344CB8AC3E}">
        <p14:creationId xmlns:p14="http://schemas.microsoft.com/office/powerpoint/2010/main" val="240263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5"/>
            <a:ext cx="8191302" cy="21796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( 4.02701132062644 )= 11.054752252694865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( 4.006471094213911 )= 11.012984063488148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( 3.9863416723296328 )= 10.972869894574016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( 3.9666148388830402 )= 10.934344246748886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( 3.947282542105379 )= 10.897344214577629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( 3.9283368912632715 )= 10.861809383680356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 3.9283368912632715</a:t>
            </a:r>
          </a:p>
        </p:txBody>
      </p:sp>
    </p:spTree>
    <p:extLst>
      <p:ext uri="{BB962C8B-B14F-4D97-AF65-F5344CB8AC3E}">
        <p14:creationId xmlns:p14="http://schemas.microsoft.com/office/powerpoint/2010/main" val="1945449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F1EB8-02DF-0F94-A12E-6E989487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7C92C9-FB39-6BE7-E74D-172680B1DA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988840"/>
            <a:ext cx="7434535" cy="3070929"/>
          </a:xfrm>
        </p:spPr>
      </p:pic>
    </p:spTree>
    <p:extLst>
      <p:ext uri="{BB962C8B-B14F-4D97-AF65-F5344CB8AC3E}">
        <p14:creationId xmlns:p14="http://schemas.microsoft.com/office/powerpoint/2010/main" val="100080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C8D35-3CCE-013C-DD14-3E75A5CC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편미값만</a:t>
            </a:r>
            <a:r>
              <a:rPr lang="ko-KR" altLang="en-US" dirty="0"/>
              <a:t> </a:t>
            </a:r>
            <a:r>
              <a:rPr lang="ko-KR" altLang="en-US" dirty="0" err="1"/>
              <a:t>계산되다면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2C953D-F4DF-F91F-D08A-D43A5E08952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편미분값을</a:t>
                </a:r>
                <a:r>
                  <a:rPr lang="ko-KR" altLang="en-US" dirty="0"/>
                  <a:t> 계산하였다면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다음과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를 변경하면 될 것이다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2C953D-F4DF-F91F-D08A-D43A5E089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1D54840-03D5-661F-B3D0-EA094AF2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87" y="2132856"/>
            <a:ext cx="7755210" cy="11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2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53B1F-3ECC-5C69-62D0-09468C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편미분값을</a:t>
            </a:r>
            <a:r>
              <a:rPr lang="ko-KR" altLang="en-US" dirty="0"/>
              <a:t> 계산하려면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6B461-FBAE-0E24-B835-16D96BD2E4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편미분값을</a:t>
            </a:r>
            <a:r>
              <a:rPr lang="ko-KR" altLang="en-US" dirty="0"/>
              <a:t> 계산하기 위하여 우리는 </a:t>
            </a:r>
            <a:r>
              <a:rPr lang="ko-KR" altLang="en-US" dirty="0" err="1"/>
              <a:t>체인룰</a:t>
            </a:r>
            <a:r>
              <a:rPr lang="en-US" altLang="ko-KR" dirty="0"/>
              <a:t>(chain rule)</a:t>
            </a:r>
            <a:r>
              <a:rPr lang="ko-KR" altLang="en-US" dirty="0"/>
              <a:t>을 적용하여야 한다</a:t>
            </a:r>
            <a:r>
              <a:rPr lang="en-US" altLang="ko-KR" dirty="0"/>
              <a:t>. </a:t>
            </a:r>
            <a:r>
              <a:rPr lang="ko-KR" altLang="en-US" dirty="0"/>
              <a:t>여기서 일단 노드 </a:t>
            </a:r>
            <a:r>
              <a:rPr lang="en-US" altLang="ko-KR" dirty="0"/>
              <a:t>j</a:t>
            </a:r>
            <a:r>
              <a:rPr lang="ko-KR" altLang="en-US" dirty="0"/>
              <a:t>가 출력층에 있는 노드라고 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F51273-D2D0-4346-AE1D-042E7B3F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348880"/>
            <a:ext cx="37433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87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53B1F-3ECC-5C69-62D0-09468C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편미분값을</a:t>
            </a:r>
            <a:r>
              <a:rPr lang="ko-KR" altLang="en-US" dirty="0"/>
              <a:t> 계산하려면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4436C-75A9-C1F8-6508-AC429034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791484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계산해야 할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첫 번째 항은 노드의 </a:t>
            </a:r>
            <a:r>
              <a:rPr lang="ko-KR" altLang="en-US" dirty="0" err="1"/>
              <a:t>출력값</a:t>
            </a:r>
            <a:r>
              <a:rPr lang="ko-KR" altLang="en-US" dirty="0"/>
              <a:t> 변환에 따른 오차의 변화율이다</a:t>
            </a:r>
            <a:r>
              <a:rPr lang="en-US" altLang="ko-KR" dirty="0"/>
              <a:t>. </a:t>
            </a:r>
            <a:r>
              <a:rPr lang="ko-KR" altLang="en-US" dirty="0"/>
              <a:t>이 항은 어떤 </a:t>
            </a:r>
            <a:r>
              <a:rPr lang="ko-KR" altLang="en-US" dirty="0" err="1"/>
              <a:t>노드인가에</a:t>
            </a:r>
            <a:r>
              <a:rPr lang="ko-KR" altLang="en-US" dirty="0"/>
              <a:t> 따라서 계산 방법이 달라진다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j</a:t>
            </a:r>
            <a:r>
              <a:rPr lang="ko-KR" altLang="en-US" dirty="0"/>
              <a:t>번째 노드가 출력 노드라면 다음과 같이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3312368" cy="132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639BCB-7AE4-90FE-7A66-4D804F31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35" y="5086350"/>
            <a:ext cx="4848225" cy="1009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0FA15E-C4D1-9C90-267B-DE727A95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89040"/>
            <a:ext cx="4762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계산해야 할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두 번째 항은 입력합의 변화에 따른 노드 </a:t>
            </a:r>
            <a:r>
              <a:rPr lang="en-US" altLang="ko-KR" dirty="0"/>
              <a:t>j</a:t>
            </a:r>
            <a:r>
              <a:rPr lang="ko-KR" altLang="en-US" dirty="0"/>
              <a:t>의 출력 변화율이다</a:t>
            </a:r>
            <a:r>
              <a:rPr lang="en-US" altLang="ko-KR" dirty="0"/>
              <a:t>. </a:t>
            </a:r>
            <a:r>
              <a:rPr lang="ko-KR" altLang="en-US" dirty="0"/>
              <a:t>노드의 </a:t>
            </a:r>
            <a:r>
              <a:rPr lang="ko-KR" altLang="en-US" dirty="0" err="1"/>
              <a:t>출력값은</a:t>
            </a:r>
            <a:r>
              <a:rPr lang="ko-KR" altLang="en-US" dirty="0"/>
              <a:t> 입력합에 활성화 함수를 적용한 결과이므로 활성화 함수를 미분하면 된다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3312368" cy="1327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FDFA94-C17B-A877-C7BC-18CABF71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2" y="3717032"/>
            <a:ext cx="457200" cy="41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AEEE28-8A24-B379-18E0-B3375E34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869160"/>
            <a:ext cx="35147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6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MLP):</a:t>
            </a:r>
            <a:r>
              <a:rPr lang="ko-KR" altLang="en-US" dirty="0"/>
              <a:t>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4A88C-D69C-41FD-FDF8-8ABEF88B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92896"/>
            <a:ext cx="6300192" cy="3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우리가 계산해야 할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dirty="0"/>
                  <a:t>세 번째 항 가중치의 변화에 따른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변화율이라고 할 수 있다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은 우리가 알고 있듯이 입력과 가중치를 곱해서 전부 더한 값이다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3312368" cy="132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77CC75-46DA-E4D2-1CF0-389565D7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51435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DEC3A6-6CB7-351A-C34B-B20D2EFDC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432" y="4724226"/>
            <a:ext cx="5767135" cy="10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en-US" altLang="ko-KR" dirty="0"/>
              <a:t>-&gt;</a:t>
            </a:r>
            <a:r>
              <a:rPr lang="ko-KR" altLang="en-US" dirty="0" err="1"/>
              <a:t>출력층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입력층</a:t>
            </a:r>
            <a:r>
              <a:rPr lang="en-US" altLang="ko-KR" dirty="0"/>
              <a:t>-&gt;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1"/>
            <a:r>
              <a:rPr lang="ko-KR" altLang="en-US" dirty="0"/>
              <a:t>이 책에서는 생략</a:t>
            </a:r>
            <a:endParaRPr lang="en-US" altLang="ko-KR" dirty="0"/>
          </a:p>
          <a:p>
            <a:pPr lvl="1"/>
            <a:r>
              <a:rPr lang="ko-KR" altLang="en-US" dirty="0"/>
              <a:t>자세한 유도 과정은 위키 백과 참고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CD59C-109E-62BD-ED25-A47C537AA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88840"/>
            <a:ext cx="4322614" cy="1413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CA7A20-6203-E262-124E-4918C134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509120"/>
            <a:ext cx="3544736" cy="23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25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C96107-DD2F-A72D-2E15-11D94AE496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편미분값을</a:t>
            </a:r>
            <a:r>
              <a:rPr lang="ko-KR" altLang="en-US" dirty="0"/>
              <a:t> 다음과 같이 간단하게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802F13-B392-E270-1FDD-A64FA396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04864"/>
            <a:ext cx="1914525" cy="1114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B76C9D-EDF0-C052-EA2F-B59BC9A0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756565"/>
            <a:ext cx="4724400" cy="1295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B0EAFAE-A05D-65C7-3DCF-75609C2710BB}"/>
              </a:ext>
            </a:extLst>
          </p:cNvPr>
          <p:cNvSpPr/>
          <p:nvPr/>
        </p:nvSpPr>
        <p:spPr>
          <a:xfrm>
            <a:off x="4067944" y="2348880"/>
            <a:ext cx="36004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D089EE6-B02C-8A0A-9B45-C9E444E3446D}"/>
              </a:ext>
            </a:extLst>
          </p:cNvPr>
          <p:cNvSpPr/>
          <p:nvPr/>
        </p:nvSpPr>
        <p:spPr>
          <a:xfrm>
            <a:off x="1979712" y="4044225"/>
            <a:ext cx="36004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6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FB9DE-334C-B560-39E7-773B11F0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학습 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DF9D22-CF0C-104A-132A-AD4A43434B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36382" y="1844824"/>
            <a:ext cx="8153400" cy="13988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6CDAA3-2A24-AA23-3139-F6679594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614372"/>
            <a:ext cx="4106019" cy="27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0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42D6-B763-CEDA-840C-9DEB8EE5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 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652D3-A211-1386-4892-E531731792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수식과 함께 애니메이션으로 보여주는 웹페이지가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구글이 작성한 웹페이지이다</a:t>
            </a:r>
          </a:p>
        </p:txBody>
      </p:sp>
      <p:pic>
        <p:nvPicPr>
          <p:cNvPr id="1025" name="_x448085216">
            <a:extLst>
              <a:ext uri="{FF2B5EF4-FFF2-40B4-BE49-F238E27FC236}">
                <a16:creationId xmlns:a16="http://schemas.microsoft.com/office/drawing/2014/main" id="{EDDF1478-B1F3-0F0F-1187-07FF56B8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2708920"/>
            <a:ext cx="6264696" cy="361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22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이용하여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기능을 이용하면 모든 것을 행렬과 벡터로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행렬을 이용하면 동시에 여러 개의 예제를 동시에 </a:t>
            </a:r>
            <a:r>
              <a:rPr lang="ko-KR" altLang="en-US" dirty="0" err="1"/>
              <a:t>학습시킬수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역전파할</a:t>
            </a:r>
            <a:r>
              <a:rPr lang="ko-KR" altLang="en-US" dirty="0"/>
              <a:t> 때는 가중치 </a:t>
            </a:r>
            <a:r>
              <a:rPr lang="ko-KR" altLang="en-US" dirty="0" err="1"/>
              <a:t>행렬를</a:t>
            </a:r>
            <a:r>
              <a:rPr lang="ko-KR" altLang="en-US" dirty="0"/>
              <a:t> </a:t>
            </a:r>
            <a:r>
              <a:rPr lang="ko-KR" altLang="en-US" dirty="0" err="1"/>
              <a:t>전치시켜서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바이어스는 입력을 </a:t>
            </a:r>
            <a:r>
              <a:rPr lang="en-US" altLang="ko-KR" dirty="0"/>
              <a:t>1.0</a:t>
            </a:r>
            <a:r>
              <a:rPr lang="ko-KR" altLang="en-US" dirty="0"/>
              <a:t>으로 고정하고</a:t>
            </a:r>
            <a:r>
              <a:rPr lang="en-US" altLang="ko-KR" dirty="0"/>
              <a:t>, </a:t>
            </a:r>
            <a:r>
              <a:rPr lang="ko-KR" altLang="en-US" dirty="0"/>
              <a:t>이 입력에 붙은 가중치로 생각한다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21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330000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numpy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np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시그모이드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함수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/(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+np.exp(-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시그모이드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함수의 미분치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시그모이드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함수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출력값을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입력으로 받는다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actf_deriv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*(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-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입력유닛의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개수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은닉유닛의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개수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출력유닛의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개수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inputs,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hiddens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outputs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learning_rate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0.2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92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09209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훈련 샘플과 정답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W1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0.20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0.30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0.40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W2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0.50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0.60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B1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B2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   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순방향 전파 계산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predict(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layer0 =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 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입력을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layer0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에 대입한다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Z1 = np.dot(layer0, W1)+B1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행렬의 곱을 계산한다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layer1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(Z1)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활성화 함수를 적용한다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Z2 = np.dot(layer1, W2)+B2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행렬의 곱을 계산한다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layer2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(Z2)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활성화 함수를 적용한다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layer0, layer1, layer2</a:t>
            </a:r>
          </a:p>
        </p:txBody>
      </p:sp>
    </p:spTree>
    <p:extLst>
      <p:ext uri="{BB962C8B-B14F-4D97-AF65-F5344CB8AC3E}">
        <p14:creationId xmlns:p14="http://schemas.microsoft.com/office/powerpoint/2010/main" val="180340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3081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역방향 전파 계산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fit():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W1, W2, B1, B2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우리는 외부에 정의된 변수를 변경해야 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2B91AF"/>
                </a:solidFill>
                <a:effectLst/>
                <a:latin typeface="Trebuchet MS" panose="020B0603020202020204" pitchFamily="34" charset="0"/>
              </a:rPr>
              <a:t>range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90000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9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만번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반복한다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x, y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2B91AF"/>
                </a:solidFill>
                <a:effectLst/>
                <a:latin typeface="Trebuchet MS" panose="020B0603020202020204" pitchFamily="34" charset="0"/>
              </a:rPr>
              <a:t>zip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(X, T):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학습 샘플을 하나씩 꺼낸다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np.reshape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(x, 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차원 행렬로 만든다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①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np.reshape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(y, 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차원 행렬로 만든다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b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layer0, layer1, layer2 = predict(x)  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순방향 계산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layer2_error = layer2-y      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오차 계산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layer2_delta = layer2_error*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actf_deriv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(layer2)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출력층의 델타 계산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layer1_error = np.dot(layer2_delta, W2.T) 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은닉층의 오차 계산 ②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layer1_delta = layer1_error*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actf_deriv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(layer1)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은닉층의 델타 계산 ③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</a:p>
          <a:p>
            <a:pPr marL="0" indent="0"/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W2 += -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learning_rate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*np.dot(layer1.T, layer2_delta)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④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W1 += -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learning_rate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*np.dot(layer0.T, layer1_delta)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B2 += -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learning_rate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*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np.sum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(layer2_delta,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axis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⑤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B1 += -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learning_rate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*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np.sum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(layer1_delta,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axis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84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200386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test():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x, y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2B91AF"/>
                </a:solidFill>
                <a:effectLst/>
                <a:latin typeface="Trebuchet MS" panose="020B0603020202020204" pitchFamily="34" charset="0"/>
              </a:rPr>
              <a:t>zip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(X, T):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x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np.reshape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(x, 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하나의 샘플을 꺼내서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차원 행렬로 만든다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layer0, layer1, layer2 = predict(x)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print(x, y, layer2)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출력층의 값을 출력해본다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fit()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test()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39EDA-FBB9-116D-9D12-8D36E3456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901975"/>
            <a:ext cx="8191302" cy="1283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[[0 0]] [0] [[0.00814407]]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[[0 1]] [1] [[0.99154105]]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[[1 0]] [1] [[0.99152258]]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[[1 1]] [0] [[0.01038517]]</a:t>
            </a:r>
          </a:p>
        </p:txBody>
      </p:sp>
    </p:spTree>
    <p:extLst>
      <p:ext uri="{BB962C8B-B14F-4D97-AF65-F5344CB8AC3E}">
        <p14:creationId xmlns:p14="http://schemas.microsoft.com/office/powerpoint/2010/main" val="122635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 </a:t>
            </a:r>
            <a:r>
              <a:rPr lang="ko-KR" altLang="en-US" dirty="0"/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00" y="3068960"/>
            <a:ext cx="5436096" cy="332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42845-30A8-D9D9-A5B6-2EF883E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스파이더를</a:t>
            </a:r>
            <a:r>
              <a:rPr lang="en-US" altLang="ko-KR" dirty="0"/>
              <a:t> </a:t>
            </a:r>
            <a:r>
              <a:rPr lang="ko-KR" altLang="en-US" dirty="0"/>
              <a:t>사용하여 변수를 관찰하자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7B0361-CEAF-0052-59BD-A30CE845D7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7074495" cy="3643268"/>
          </a:xfrm>
        </p:spPr>
      </p:pic>
    </p:spTree>
    <p:extLst>
      <p:ext uri="{BB962C8B-B14F-4D97-AF65-F5344CB8AC3E}">
        <p14:creationId xmlns:p14="http://schemas.microsoft.com/office/powerpoint/2010/main" val="2740403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https://playground.tensorflow.org)</a:t>
            </a:r>
            <a:endParaRPr lang="en-US" altLang="ko-KR" u="sng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플레이그라운드는 자바 스크립트로 작성된 웹 애플리케이션으로 웹 브라우저에서 실행</a:t>
            </a:r>
            <a:endParaRPr lang="en-US" altLang="ko-KR" dirty="0"/>
          </a:p>
          <a:p>
            <a:r>
              <a:rPr lang="ko-KR" altLang="en-US" dirty="0"/>
              <a:t>이 사이트에서는 사용자가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구성하고 여러 가지 매개 변수를 조정하면서 실험할 수 있는 기능을 제공한다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58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1" y="1600200"/>
            <a:ext cx="7268107" cy="4495800"/>
          </a:xfrm>
        </p:spPr>
      </p:pic>
    </p:spTree>
    <p:extLst>
      <p:ext uri="{BB962C8B-B14F-4D97-AF65-F5344CB8AC3E}">
        <p14:creationId xmlns:p14="http://schemas.microsoft.com/office/powerpoint/2010/main" val="3005395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분리 가능한 입력 데이터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5590290" cy="3703712"/>
          </a:xfrm>
        </p:spPr>
      </p:pic>
    </p:spTree>
    <p:extLst>
      <p:ext uri="{BB962C8B-B14F-4D97-AF65-F5344CB8AC3E}">
        <p14:creationId xmlns:p14="http://schemas.microsoft.com/office/powerpoint/2010/main" val="3797082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에포크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06946"/>
            <a:ext cx="8153400" cy="4482307"/>
          </a:xfrm>
        </p:spPr>
      </p:pic>
    </p:spTree>
    <p:extLst>
      <p:ext uri="{BB962C8B-B14F-4D97-AF65-F5344CB8AC3E}">
        <p14:creationId xmlns:p14="http://schemas.microsoft.com/office/powerpoint/2010/main" val="458545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09709"/>
            <a:ext cx="8153400" cy="4476782"/>
          </a:xfrm>
        </p:spPr>
      </p:pic>
    </p:spTree>
    <p:extLst>
      <p:ext uri="{BB962C8B-B14F-4D97-AF65-F5344CB8AC3E}">
        <p14:creationId xmlns:p14="http://schemas.microsoft.com/office/powerpoint/2010/main" val="2986356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35660"/>
            <a:ext cx="8153400" cy="4224880"/>
          </a:xfrm>
        </p:spPr>
      </p:pic>
    </p:spTree>
    <p:extLst>
      <p:ext uri="{BB962C8B-B14F-4D97-AF65-F5344CB8AC3E}">
        <p14:creationId xmlns:p14="http://schemas.microsoft.com/office/powerpoint/2010/main" val="3112567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유형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8153400" cy="219339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5" y="4087776"/>
            <a:ext cx="3960440" cy="22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97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데이터의 비율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0" y="1600200"/>
            <a:ext cx="8069209" cy="4495800"/>
          </a:xfrm>
        </p:spPr>
      </p:pic>
    </p:spTree>
    <p:extLst>
      <p:ext uri="{BB962C8B-B14F-4D97-AF65-F5344CB8AC3E}">
        <p14:creationId xmlns:p14="http://schemas.microsoft.com/office/powerpoint/2010/main" val="3129463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1600200"/>
            <a:ext cx="7291818" cy="4495800"/>
          </a:xfrm>
        </p:spPr>
      </p:pic>
    </p:spTree>
    <p:extLst>
      <p:ext uri="{BB962C8B-B14F-4D97-AF65-F5344CB8AC3E}">
        <p14:creationId xmlns:p14="http://schemas.microsoft.com/office/powerpoint/2010/main" val="63104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퍼셉트론에서는</a:t>
            </a:r>
            <a:r>
              <a:rPr lang="ko-KR" altLang="en-US" dirty="0"/>
              <a:t> 계단 함수</a:t>
            </a:r>
            <a:r>
              <a:rPr lang="en-US" altLang="ko-KR" dirty="0"/>
              <a:t>(step function)</a:t>
            </a:r>
            <a:r>
              <a:rPr lang="ko-KR" altLang="en-US" dirty="0"/>
              <a:t>를 활성화 함수로 사용하였지만</a:t>
            </a:r>
            <a:r>
              <a:rPr lang="en-US" altLang="ko-KR" dirty="0"/>
              <a:t>, MLP</a:t>
            </a:r>
            <a:r>
              <a:rPr lang="ko-KR" altLang="en-US" dirty="0"/>
              <a:t>에서는 다양한 비선형 함수들을 활성화 함수로 사용한다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6312746" cy="2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8B943-098A-C556-758B-DFA4783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06313F-6781-B107-82E1-1659F8EEB9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9672" y="1844824"/>
            <a:ext cx="5293287" cy="3682013"/>
          </a:xfrm>
        </p:spPr>
      </p:pic>
    </p:spTree>
    <p:extLst>
      <p:ext uri="{BB962C8B-B14F-4D97-AF65-F5344CB8AC3E}">
        <p14:creationId xmlns:p14="http://schemas.microsoft.com/office/powerpoint/2010/main" val="2819877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추가하기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6" y="1600200"/>
            <a:ext cx="7284178" cy="4495800"/>
          </a:xfrm>
        </p:spPr>
      </p:pic>
    </p:spTree>
    <p:extLst>
      <p:ext uri="{BB962C8B-B14F-4D97-AF65-F5344CB8AC3E}">
        <p14:creationId xmlns:p14="http://schemas.microsoft.com/office/powerpoint/2010/main" val="2221891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674535" cy="4953889"/>
          </a:xfrm>
        </p:spPr>
      </p:pic>
    </p:spTree>
    <p:extLst>
      <p:ext uri="{BB962C8B-B14F-4D97-AF65-F5344CB8AC3E}">
        <p14:creationId xmlns:p14="http://schemas.microsoft.com/office/powerpoint/2010/main" val="1306238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완료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54659"/>
            <a:ext cx="8153400" cy="4186881"/>
          </a:xfrm>
        </p:spPr>
      </p:pic>
    </p:spTree>
    <p:extLst>
      <p:ext uri="{BB962C8B-B14F-4D97-AF65-F5344CB8AC3E}">
        <p14:creationId xmlns:p14="http://schemas.microsoft.com/office/powerpoint/2010/main" val="2562716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없이 분류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70120"/>
            <a:ext cx="8153400" cy="4155959"/>
          </a:xfrm>
        </p:spPr>
      </p:pic>
    </p:spTree>
    <p:extLst>
      <p:ext uri="{BB962C8B-B14F-4D97-AF65-F5344CB8AC3E}">
        <p14:creationId xmlns:p14="http://schemas.microsoft.com/office/powerpoint/2010/main" val="235477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은닉층을</a:t>
            </a:r>
            <a:r>
              <a:rPr lang="ko-KR" altLang="en-US" dirty="0"/>
              <a:t> 추가한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18696"/>
            <a:ext cx="8153400" cy="3458808"/>
          </a:xfrm>
        </p:spPr>
      </p:pic>
    </p:spTree>
    <p:extLst>
      <p:ext uri="{BB962C8B-B14F-4D97-AF65-F5344CB8AC3E}">
        <p14:creationId xmlns:p14="http://schemas.microsoft.com/office/powerpoint/2010/main" val="3204281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프레임워크의 일종이다</a:t>
            </a:r>
            <a:r>
              <a:rPr lang="en-US" altLang="ko-KR" dirty="0"/>
              <a:t>. </a:t>
            </a:r>
            <a:r>
              <a:rPr lang="ko-KR" altLang="en-US" dirty="0" err="1"/>
              <a:t>텐서플로우는</a:t>
            </a:r>
            <a:r>
              <a:rPr lang="ko-KR" altLang="en-US" dirty="0"/>
              <a:t> 내부적으로 </a:t>
            </a:r>
            <a:r>
              <a:rPr lang="en-US" altLang="ko-KR" dirty="0"/>
              <a:t>C/C++</a:t>
            </a:r>
            <a:r>
              <a:rPr lang="ko-KR" altLang="en-US" dirty="0"/>
              <a:t>로 구현되어 있고 </a:t>
            </a:r>
            <a:r>
              <a:rPr lang="ko-KR" altLang="en-US" dirty="0" err="1"/>
              <a:t>파이썬을</a:t>
            </a:r>
            <a:r>
              <a:rPr lang="ko-KR" altLang="en-US" dirty="0"/>
              <a:t> </a:t>
            </a:r>
            <a:r>
              <a:rPr lang="ko-KR" altLang="en-US" dirty="0" err="1"/>
              <a:t>비룻하여</a:t>
            </a:r>
            <a:r>
              <a:rPr lang="ko-KR" altLang="en-US" dirty="0"/>
              <a:t> 여러 가지 언어에서 접근할 수 있도록 인터페이스를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56694"/>
            <a:ext cx="7056784" cy="25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3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03442"/>
            <a:ext cx="8153400" cy="3489315"/>
          </a:xfrm>
        </p:spPr>
      </p:pic>
    </p:spTree>
    <p:extLst>
      <p:ext uri="{BB962C8B-B14F-4D97-AF65-F5344CB8AC3E}">
        <p14:creationId xmlns:p14="http://schemas.microsoft.com/office/powerpoint/2010/main" val="974098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30" y="2204864"/>
            <a:ext cx="6593339" cy="3361842"/>
          </a:xfrm>
        </p:spPr>
      </p:pic>
    </p:spTree>
    <p:extLst>
      <p:ext uri="{BB962C8B-B14F-4D97-AF65-F5344CB8AC3E}">
        <p14:creationId xmlns:p14="http://schemas.microsoft.com/office/powerpoint/2010/main" val="678992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으로 작성되었으며 </a:t>
            </a:r>
            <a:r>
              <a:rPr lang="en-US" altLang="ko-KR" dirty="0" err="1"/>
              <a:t>TensorFlow</a:t>
            </a:r>
            <a:r>
              <a:rPr lang="en-US" altLang="ko-KR" dirty="0"/>
              <a:t> , CNTK </a:t>
            </a:r>
            <a:r>
              <a:rPr lang="ko-KR" altLang="en-US" dirty="0"/>
              <a:t>또는 </a:t>
            </a:r>
            <a:r>
              <a:rPr lang="en-US" altLang="ko-KR" dirty="0" err="1"/>
              <a:t>Theano</a:t>
            </a:r>
            <a:r>
              <a:rPr lang="ko-KR" altLang="en-US" dirty="0"/>
              <a:t>에서 실행할 수 있는 고수준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lvl="1" fontAlgn="base"/>
            <a:r>
              <a:rPr lang="ko-KR" altLang="en-US" dirty="0"/>
              <a:t>쉽고 빠른 프로토타이핑이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순방향 신경망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신경망과 반복적인 신경망은 물론 </a:t>
            </a:r>
            <a:r>
              <a:rPr lang="ko-KR" altLang="en-US" dirty="0" err="1"/>
              <a:t>물론</a:t>
            </a:r>
            <a:r>
              <a:rPr lang="ko-KR" altLang="en-US" dirty="0"/>
              <a:t> 여러 가지의 조합도 지원한다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CPU </a:t>
            </a:r>
            <a:r>
              <a:rPr lang="ko-KR" altLang="en-US" dirty="0"/>
              <a:t>및 </a:t>
            </a:r>
            <a:r>
              <a:rPr lang="en-US" altLang="ko-KR" dirty="0"/>
              <a:t>GPU</a:t>
            </a:r>
            <a:r>
              <a:rPr lang="ko-KR" altLang="en-US" dirty="0"/>
              <a:t>에서 원활하게 실행된다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869160"/>
            <a:ext cx="2699792" cy="11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234847" cy="4495800"/>
          </a:xfrm>
        </p:spPr>
      </p:pic>
    </p:spTree>
    <p:extLst>
      <p:ext uri="{BB962C8B-B14F-4D97-AF65-F5344CB8AC3E}">
        <p14:creationId xmlns:p14="http://schemas.microsoft.com/office/powerpoint/2010/main" val="3362850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신경망을 레고 조립하듯이 만들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92896"/>
            <a:ext cx="5832648" cy="31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01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5909750" cy="2592288"/>
          </a:xfr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214787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tf.keras.models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Sequential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 = Sequential()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Dense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(Dense(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units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input_dim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①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(Dense(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units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    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②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4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정의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00200"/>
            <a:ext cx="8191302" cy="156371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(loss='</a:t>
            </a:r>
            <a:r>
              <a:rPr lang="en-US" altLang="ko-KR" sz="1400" kern="0" dirty="0" err="1">
                <a:latin typeface="Trebuchet MS" pitchFamily="34" charset="0"/>
              </a:rPr>
              <a:t>mse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optimizer='</a:t>
            </a:r>
            <a:r>
              <a:rPr lang="en-US" altLang="ko-KR" sz="1400" kern="0" dirty="0" err="1">
                <a:latin typeface="Trebuchet MS" pitchFamily="34" charset="0"/>
              </a:rPr>
              <a:t>sgd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model.fit</a:t>
            </a:r>
            <a:r>
              <a:rPr lang="en-US" altLang="ko-KR" sz="1400" kern="0" dirty="0">
                <a:latin typeface="Trebuchet MS" pitchFamily="34" charset="0"/>
              </a:rPr>
              <a:t>(X, y, epochs=5,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=32)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3933056"/>
            <a:ext cx="8191302" cy="156371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loss_and_metrics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model.evaluate</a:t>
            </a:r>
            <a:r>
              <a:rPr lang="en-US" altLang="ko-KR" sz="1400" kern="0" dirty="0">
                <a:latin typeface="Trebuchet MS" pitchFamily="34" charset="0"/>
              </a:rPr>
              <a:t>(X, y,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=128)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classes = </a:t>
            </a:r>
            <a:r>
              <a:rPr lang="en-US" altLang="ko-KR" sz="1400" kern="0" dirty="0" err="1">
                <a:latin typeface="Trebuchet MS" pitchFamily="34" charset="0"/>
              </a:rPr>
              <a:t>model.predict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new_X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=128)</a:t>
            </a:r>
          </a:p>
        </p:txBody>
      </p:sp>
      <p:sp>
        <p:nvSpPr>
          <p:cNvPr id="6" name="설명선 2 5"/>
          <p:cNvSpPr/>
          <p:nvPr/>
        </p:nvSpPr>
        <p:spPr>
          <a:xfrm>
            <a:off x="5508104" y="2618632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 </a:t>
            </a:r>
          </a:p>
        </p:txBody>
      </p:sp>
      <p:sp>
        <p:nvSpPr>
          <p:cNvPr id="7" name="설명선 2 6"/>
          <p:cNvSpPr/>
          <p:nvPr/>
        </p:nvSpPr>
        <p:spPr>
          <a:xfrm>
            <a:off x="5652120" y="4767077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평가와 예측</a:t>
            </a:r>
          </a:p>
        </p:txBody>
      </p:sp>
    </p:spTree>
    <p:extLst>
      <p:ext uri="{BB962C8B-B14F-4D97-AF65-F5344CB8AC3E}">
        <p14:creationId xmlns:p14="http://schemas.microsoft.com/office/powerpoint/2010/main" val="3090966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XOR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387607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tensorflow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numpy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np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np.array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([[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],[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tf.keras.models.Sequential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input_dim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tf.keras.optimizers.SGD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lr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model.compile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loss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mean_squared_error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optimizer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model.fit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(X, y, 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epochs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print(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model.predict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(X))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58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#2 </a:t>
            </a:r>
            <a:r>
              <a:rPr lang="ko-KR" altLang="en-US" dirty="0"/>
              <a:t>실행결과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2648" y="1569154"/>
            <a:ext cx="8191302" cy="113976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[[0.19608304]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[0.64313614]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[0.6822454 ]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[0.53627 ]]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7800" y="3284984"/>
            <a:ext cx="8191302" cy="113976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[[0.02743807]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[0.9702845 ]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[0.9704155 ]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[0.03712982]]</a:t>
            </a:r>
          </a:p>
        </p:txBody>
      </p:sp>
      <p:sp>
        <p:nvSpPr>
          <p:cNvPr id="4" name="설명선 2 3"/>
          <p:cNvSpPr/>
          <p:nvPr/>
        </p:nvSpPr>
        <p:spPr>
          <a:xfrm>
            <a:off x="3419872" y="4581128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반복횟수</a:t>
            </a:r>
            <a:r>
              <a:rPr lang="en-US" altLang="ko-KR" dirty="0"/>
              <a:t>(</a:t>
            </a:r>
            <a:r>
              <a:rPr lang="ko-KR" altLang="en-US" dirty="0" err="1"/>
              <a:t>에포크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10000</a:t>
            </a:r>
            <a:r>
              <a:rPr lang="ko-KR" altLang="en-US" dirty="0"/>
              <a:t>으로 늘린다면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775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128792" cy="4750380"/>
          </a:xfrm>
        </p:spPr>
      </p:pic>
    </p:spTree>
    <p:extLst>
      <p:ext uri="{BB962C8B-B14F-4D97-AF65-F5344CB8AC3E}">
        <p14:creationId xmlns:p14="http://schemas.microsoft.com/office/powerpoint/2010/main" val="930668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517221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import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tensorflow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as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</a:t>
            </a:r>
            <a:endParaRPr lang="en-US" altLang="ko-KR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128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가중치를 변경하기 전에 처리하는 샘플의 개수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num_classes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출력 클래스의 개수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epochs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에포크의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 개수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b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데이터를 학습 데이터와 테스트 데이터로 나눈다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), 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tf.keras.datasets.mnist.load_data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입력 이미지를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차원에서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차원 벡터로 변경한다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x_train.reshape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60000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784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x_test.reshape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10000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784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입력 이미지의 픽셀 값이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0.0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에서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1.0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사이의 값이 되게 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x_train.astype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'float32'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x_test.astype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'float32'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/=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255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/=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255</a:t>
            </a:r>
          </a:p>
          <a:p>
            <a:pPr marL="0" indent="0"/>
            <a:endParaRPr lang="en-US" altLang="ko-KR" sz="1400" dirty="0">
              <a:solidFill>
                <a:srgbClr val="098658"/>
              </a:solidFill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클래스의 개수에 따라서 하나의 출력 픽셀만이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이 되게 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예를 들면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1 0 0 0 0 0 0 0 0 0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과 같다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br>
              <a:rPr lang="ko-KR" altLang="en-US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tf.keras.utils.to_categorical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num_classes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tf.keras.utils.to_categorical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num_classes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59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517221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신경망의 모델을 구축한다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tf.keras.models.Sequential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512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input_shape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784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,)))</a:t>
            </a: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num_classes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activation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model.summary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tf.keras.optimizers.SGD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lr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0.1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손실 함수를 제곱 오차 함수로 설정하고 학습 알고리즘은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SGD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방식으로 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model.compile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loss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mean_squared_error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optimizer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sgd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metrics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'accuracy'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학습을 수행한다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history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model.fit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        </a:t>
            </a:r>
            <a:r>
              <a:rPr lang="en-US" altLang="ko-KR" sz="1400" b="0" dirty="0" err="1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epochs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=epochs)</a:t>
            </a:r>
          </a:p>
          <a:p>
            <a:pPr marL="0" indent="0"/>
            <a:b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학습을 평가한다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4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score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model.evaluate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x_test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Trebuchet MS" panose="020B0603020202020204" pitchFamily="34" charset="0"/>
              </a:rPr>
              <a:t>verbose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print(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테스트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손실값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:'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score[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</a:t>
            </a:r>
          </a:p>
          <a:p>
            <a:pPr marL="0" indent="0"/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print(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테스트 정확도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Trebuchet MS" panose="020B0603020202020204" pitchFamily="34" charset="0"/>
              </a:rPr>
              <a:t>:'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score[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Trebuchet MS" panose="020B0603020202020204" pitchFamily="34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])</a:t>
            </a:r>
          </a:p>
          <a:p>
            <a:pPr marL="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5331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2648" y="1569154"/>
            <a:ext cx="8191302" cy="4668158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Layer (type)                 Output Shape              Param #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dense_4 (Dense)              (None, 512)               401920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dense_5 (Dense)              (None, 10)                5130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Total params: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Trainable params: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Non-trainable params: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18/20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- 1s 18us/sample - loss: 0.0344 - acc: 0.8480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19/20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- 1s 18us/sample - loss: 0.0335 - acc: 0.8505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20/20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[==============================] - 1s 18us/sample - loss: 0.0328 - acc: 0.8530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>
                <a:latin typeface="Trebuchet MS" pitchFamily="34" charset="0"/>
              </a:rPr>
              <a:t>테스트 </a:t>
            </a:r>
            <a:r>
              <a:rPr lang="ko-KR" altLang="en-US" sz="1400" kern="0" dirty="0" err="1">
                <a:latin typeface="Trebuchet MS" pitchFamily="34" charset="0"/>
              </a:rPr>
              <a:t>손실값</a:t>
            </a:r>
            <a:r>
              <a:rPr lang="en-US" altLang="ko-KR" sz="1400" kern="0" dirty="0">
                <a:latin typeface="Trebuchet MS" pitchFamily="34" charset="0"/>
              </a:rPr>
              <a:t>: 0.03148304631710053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>
                <a:latin typeface="Trebuchet MS" pitchFamily="34" charset="0"/>
              </a:rPr>
              <a:t>테스트 정확도</a:t>
            </a:r>
            <a:r>
              <a:rPr lang="en-US" altLang="ko-KR" sz="1400" kern="0" dirty="0">
                <a:latin typeface="Trebuchet MS" pitchFamily="34" charset="0"/>
              </a:rPr>
              <a:t>: 0.8628</a:t>
            </a:r>
          </a:p>
        </p:txBody>
      </p:sp>
    </p:spTree>
    <p:extLst>
      <p:ext uri="{BB962C8B-B14F-4D97-AF65-F5344CB8AC3E}">
        <p14:creationId xmlns:p14="http://schemas.microsoft.com/office/powerpoint/2010/main" val="2745507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신경망을 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를 학습시키기 위하여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  <a:r>
              <a:rPr lang="en-US" altLang="ko-KR" dirty="0"/>
              <a:t>(back-propagation)</a:t>
            </a:r>
            <a:r>
              <a:rPr lang="ko-KR" altLang="en-US" dirty="0"/>
              <a:t>이 재발견되었다</a:t>
            </a:r>
            <a:r>
              <a:rPr lang="en-US" altLang="ko-KR" dirty="0"/>
              <a:t>. </a:t>
            </a:r>
            <a:r>
              <a:rPr lang="ko-KR" altLang="en-US" dirty="0"/>
              <a:t>이 알고리즘이 지금까지도 신경망 학습 알고리즘의 근간이 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BD371-FEF1-482A-51FA-98E5B916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함수는 많이 써도 효과가 없음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C2966-3A5D-9899-170E-3B58D78247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선형 함수를 결합해도 결국은 선형 함수 하나와 같다는 것이 수학적으로 증명되어 있기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4A7AA-92FE-50B7-7183-45D1DE1F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52" y="2924944"/>
            <a:ext cx="6300192" cy="27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6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8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순방향 출력 계산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83568" y="2348880"/>
            <a:ext cx="8191302" cy="20596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current = input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each layer in network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for each neuron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layer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net = </a:t>
            </a:r>
            <a:r>
              <a:rPr lang="en-US" altLang="ko-KR" sz="1600" kern="0" dirty="0" err="1">
                <a:latin typeface="Trebuchet MS" pitchFamily="34" charset="0"/>
              </a:rPr>
              <a:t>get_sum</a:t>
            </a:r>
            <a:r>
              <a:rPr lang="en-US" altLang="ko-KR" sz="1600" kern="0" dirty="0">
                <a:latin typeface="Trebuchet MS" pitchFamily="34" charset="0"/>
              </a:rPr>
              <a:t>(weights[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], current)       # </a:t>
            </a:r>
            <a:r>
              <a:rPr lang="ko-KR" altLang="en-US" sz="1600" kern="0" dirty="0">
                <a:latin typeface="Trebuchet MS" pitchFamily="34" charset="0"/>
              </a:rPr>
              <a:t>입력의 </a:t>
            </a:r>
            <a:r>
              <a:rPr lang="ko-KR" altLang="en-US" sz="1600" kern="0" dirty="0" err="1">
                <a:latin typeface="Trebuchet MS" pitchFamily="34" charset="0"/>
              </a:rPr>
              <a:t>가중합을</a:t>
            </a:r>
            <a:r>
              <a:rPr lang="ko-KR" altLang="en-US" sz="1600" kern="0" dirty="0">
                <a:latin typeface="Trebuchet MS" pitchFamily="34" charset="0"/>
              </a:rPr>
              <a:t>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		</a:t>
            </a:r>
            <a:r>
              <a:rPr lang="en-US" altLang="ko-KR" sz="1600" kern="0" dirty="0">
                <a:latin typeface="Trebuchet MS" pitchFamily="34" charset="0"/>
              </a:rPr>
              <a:t>output[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] = </a:t>
            </a:r>
            <a:r>
              <a:rPr lang="en-US" altLang="ko-KR" sz="1600" kern="0" dirty="0" err="1">
                <a:latin typeface="Trebuchet MS" pitchFamily="34" charset="0"/>
              </a:rPr>
              <a:t>activation_func</a:t>
            </a:r>
            <a:r>
              <a:rPr lang="en-US" altLang="ko-KR" sz="1600" kern="0" dirty="0">
                <a:latin typeface="Trebuchet MS" pitchFamily="34" charset="0"/>
              </a:rPr>
              <a:t>(net)	# </a:t>
            </a:r>
            <a:r>
              <a:rPr lang="ko-KR" altLang="en-US" sz="1600" kern="0" dirty="0">
                <a:latin typeface="Trebuchet MS" pitchFamily="34" charset="0"/>
              </a:rPr>
              <a:t>각 노드들의 출력을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current = output  	# </a:t>
            </a:r>
            <a:r>
              <a:rPr lang="ko-KR" altLang="en-US" sz="1600" kern="0" dirty="0">
                <a:latin typeface="Trebuchet MS" pitchFamily="34" charset="0"/>
              </a:rPr>
              <a:t>다음 계층은 현재 계층의 출력을 입력으로 사용한다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9877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3307</TotalTime>
  <Words>2998</Words>
  <Application>Microsoft Office PowerPoint</Application>
  <PresentationFormat>화면 슬라이드 쇼(4:3)</PresentationFormat>
  <Paragraphs>362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80</vt:i4>
      </vt:variant>
    </vt:vector>
  </HeadingPairs>
  <TitlesOfParts>
    <vt:vector size="92" baseType="lpstr">
      <vt:lpstr>YDVYMjOStd12</vt:lpstr>
      <vt:lpstr>맑은 고딕</vt:lpstr>
      <vt:lpstr>Arial</vt:lpstr>
      <vt:lpstr>Cambria Math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제13장 다층 퍼셉트론(MLP)</vt:lpstr>
      <vt:lpstr>학습 목표</vt:lpstr>
      <vt:lpstr>퍼셉트론의 문제점</vt:lpstr>
      <vt:lpstr>MLP</vt:lpstr>
      <vt:lpstr>역전파 학습 알고리즘</vt:lpstr>
      <vt:lpstr>활성화 함수</vt:lpstr>
      <vt:lpstr>활성화 함수</vt:lpstr>
      <vt:lpstr>선형 함수는 많이 써도 효과가 없음</vt:lpstr>
      <vt:lpstr>역전파 학습 알고리즘</vt:lpstr>
      <vt:lpstr>계단 함수(step function)</vt:lpstr>
      <vt:lpstr>시그모이드 함수(sigmoid function)</vt:lpstr>
      <vt:lpstr>ReLU 함수(Rectifed Linear Unit function)</vt:lpstr>
      <vt:lpstr>하이퍼볼릭 탄젠트 함수(tanh function)</vt:lpstr>
      <vt:lpstr>순방향 패스</vt:lpstr>
      <vt:lpstr>순방향 패스</vt:lpstr>
      <vt:lpstr>행렬의 사용</vt:lpstr>
      <vt:lpstr>행렬의 사용</vt:lpstr>
      <vt:lpstr>오차 계산</vt:lpstr>
      <vt:lpstr>손실 함수</vt:lpstr>
      <vt:lpstr>손실 함수</vt:lpstr>
      <vt:lpstr>손실 함수 계산의 예</vt:lpstr>
      <vt:lpstr>손실 함수 계산의 예</vt:lpstr>
      <vt:lpstr>역방향 패스</vt:lpstr>
      <vt:lpstr>가중치를 조절하는 과정</vt:lpstr>
      <vt:lpstr>가중치를 조절하는 과정</vt:lpstr>
      <vt:lpstr>경사하강법</vt:lpstr>
      <vt:lpstr>경사하강법</vt:lpstr>
      <vt:lpstr>미분값을 어떻게 이용할 것인가?</vt:lpstr>
      <vt:lpstr>경사 하강법</vt:lpstr>
      <vt:lpstr>그래디언트</vt:lpstr>
      <vt:lpstr>Lab: 경사하강법의 실습</vt:lpstr>
      <vt:lpstr>경사 하강법 프로그래밍</vt:lpstr>
      <vt:lpstr>실행 결과</vt:lpstr>
      <vt:lpstr>역전파 알고리즘</vt:lpstr>
      <vt:lpstr>편미값만 계산되다면</vt:lpstr>
      <vt:lpstr>편미분값을 계산하려면</vt:lpstr>
      <vt:lpstr>편미분값을 계산하려면</vt:lpstr>
      <vt:lpstr>역전파 알고리즘의 설명</vt:lpstr>
      <vt:lpstr>역전파 알고리즘의 설명</vt:lpstr>
      <vt:lpstr>역전파 알고리즘의 설명</vt:lpstr>
      <vt:lpstr>정리 </vt:lpstr>
      <vt:lpstr>결론</vt:lpstr>
      <vt:lpstr>역전파 학습 알고리즘</vt:lpstr>
      <vt:lpstr>Lab: 역전파 알고리즘 애니메이션</vt:lpstr>
      <vt:lpstr>넘파이를 이용하여 MLP 구현</vt:lpstr>
      <vt:lpstr>소스 </vt:lpstr>
      <vt:lpstr>소스 </vt:lpstr>
      <vt:lpstr>소스 </vt:lpstr>
      <vt:lpstr>소스 </vt:lpstr>
      <vt:lpstr>스파이더를 사용하여 변수를 관찰하자.</vt:lpstr>
      <vt:lpstr>구글의 플레이그라운드</vt:lpstr>
      <vt:lpstr>구글의 플레이그라운드</vt:lpstr>
      <vt:lpstr>선형 분리 가능한 입력 데이터</vt:lpstr>
      <vt:lpstr>에포크 </vt:lpstr>
      <vt:lpstr>학습률</vt:lpstr>
      <vt:lpstr>활성화 함수 선택</vt:lpstr>
      <vt:lpstr>문제 유형</vt:lpstr>
      <vt:lpstr>학습 데이터와 테스트 데이터의 비율</vt:lpstr>
      <vt:lpstr>입력 특징 선택</vt:lpstr>
      <vt:lpstr>입력 특징</vt:lpstr>
      <vt:lpstr>은닉층 추가하기</vt:lpstr>
      <vt:lpstr>학습 시작</vt:lpstr>
      <vt:lpstr>학습 완료</vt:lpstr>
      <vt:lpstr>은닉층 없이 분류 실습</vt:lpstr>
      <vt:lpstr>은닉층을 추가한 실습</vt:lpstr>
      <vt:lpstr>구글의 텐서플로우</vt:lpstr>
      <vt:lpstr>구글의 텐서플로우</vt:lpstr>
      <vt:lpstr>구글의 텐서플로우</vt:lpstr>
      <vt:lpstr>Keras </vt:lpstr>
      <vt:lpstr>Keras</vt:lpstr>
      <vt:lpstr>모델 작성</vt:lpstr>
      <vt:lpstr>학습 과정 정의</vt:lpstr>
      <vt:lpstr>Keras 예제 XOR</vt:lpstr>
      <vt:lpstr>Keras 예제 #2 실행결과</vt:lpstr>
      <vt:lpstr>Lab: MLP를 사용한 MNIST 숫자인식</vt:lpstr>
      <vt:lpstr>Lab: MLP를 사용한 MNIST 숫자인식</vt:lpstr>
      <vt:lpstr>Lab: MLP를 사용한 MNIST 숫자인식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876</cp:revision>
  <dcterms:created xsi:type="dcterms:W3CDTF">2012-03-12T19:09:15Z</dcterms:created>
  <dcterms:modified xsi:type="dcterms:W3CDTF">2023-02-24T04:49:05Z</dcterms:modified>
</cp:coreProperties>
</file>